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8" r:id="rId2"/>
    <p:sldId id="281" r:id="rId3"/>
    <p:sldId id="282" r:id="rId4"/>
    <p:sldId id="284" r:id="rId5"/>
    <p:sldId id="263" r:id="rId6"/>
    <p:sldId id="277" r:id="rId7"/>
    <p:sldId id="28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60" r:id="rId18"/>
    <p:sldId id="261" r:id="rId19"/>
    <p:sldId id="274" r:id="rId20"/>
    <p:sldId id="275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483"/>
  </p:normalViewPr>
  <p:slideViewPr>
    <p:cSldViewPr snapToGrid="0" snapToObjects="1">
      <p:cViewPr>
        <p:scale>
          <a:sx n="85" d="100"/>
          <a:sy n="85" d="100"/>
        </p:scale>
        <p:origin x="8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93DC-9B19-2947-824D-0D4EC3AEA2E5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0C45-EC93-7D4E-ACA4-414DEBC1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9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festforum.seas.harvard.edu/" TargetMode="External"/><Relationship Id="rId2" Type="http://schemas.openxmlformats.org/officeDocument/2006/relationships/hyperlink" Target="https://github.com/Harvard-IACS/2021-ComputeF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ophya.world/s/ComputeFest/join/CA0B2gpv/instructoroffice" TargetMode="External"/><Relationship Id="rId5" Type="http://schemas.openxmlformats.org/officeDocument/2006/relationships/hyperlink" Target="https://app.sophya.world/s/ComputeFest/join/ZV8Ouz8p/tfoffice" TargetMode="External"/><Relationship Id="rId4" Type="http://schemas.openxmlformats.org/officeDocument/2006/relationships/hyperlink" Target="https://app.sophya.world/s/ComputeFest/ca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926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D2F-F6B4-F144-B154-E288ED100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25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401F1-473C-5149-BE73-26C66DC8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85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Pavlos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Protopapas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523DF-DC52-0E46-BE97-39F95D5B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CD7E4B-4833-FF4D-BAC0-FB3194E4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2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E8CC2-C5FA-CA48-AF70-8D48FB8804E3}"/>
              </a:ext>
            </a:extLst>
          </p:cNvPr>
          <p:cNvSpPr/>
          <p:nvPr/>
        </p:nvSpPr>
        <p:spPr>
          <a:xfrm>
            <a:off x="7918937" y="1688011"/>
            <a:ext cx="441373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User can find dogs using “Find me” filters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one or more dogs to find dogs similar to the selected ones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with. This opens up a personalized chatbot for the selected dog</a:t>
            </a:r>
          </a:p>
        </p:txBody>
      </p:sp>
    </p:spTree>
    <p:extLst>
      <p:ext uri="{BB962C8B-B14F-4D97-AF65-F5344CB8AC3E}">
        <p14:creationId xmlns:p14="http://schemas.microsoft.com/office/powerpoint/2010/main" val="26412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72A6C3-3725-D44B-8D81-68635A29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5" y="0"/>
            <a:ext cx="60071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C5216-DD5A-E24C-B20A-30094549C7A3}"/>
              </a:ext>
            </a:extLst>
          </p:cNvPr>
          <p:cNvSpPr txBox="1"/>
          <p:nvPr/>
        </p:nvSpPr>
        <p:spPr>
          <a:xfrm>
            <a:off x="6963508" y="335845"/>
            <a:ext cx="5099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Default page when app starts up</a:t>
            </a:r>
          </a:p>
          <a:p>
            <a:pPr fontAlgn="base"/>
            <a:r>
              <a:rPr lang="en-US" sz="2000" dirty="0"/>
              <a:t>Top “n” dogs shown by default</a:t>
            </a:r>
          </a:p>
          <a:p>
            <a:pPr fontAlgn="base"/>
            <a:r>
              <a:rPr lang="en-US" sz="2000" dirty="0"/>
              <a:t>Image card displays name and image of dog</a:t>
            </a:r>
          </a:p>
          <a:p>
            <a:pPr fontAlgn="base"/>
            <a:r>
              <a:rPr lang="en-US" sz="2000" dirty="0"/>
              <a:t>Image cards are selectable (multiple)</a:t>
            </a:r>
          </a:p>
          <a:p>
            <a:pPr fontAlgn="base"/>
            <a:r>
              <a:rPr lang="en-US" sz="2000" dirty="0"/>
              <a:t>“Find Similar” button shows up when one or more image cards are selected</a:t>
            </a:r>
          </a:p>
          <a:p>
            <a:br>
              <a:rPr lang="en-US" sz="2000" b="0" dirty="0">
                <a:effectLst/>
              </a:rPr>
            </a:br>
            <a:r>
              <a:rPr lang="en-US" sz="2000" b="0" dirty="0">
                <a:effectLst/>
              </a:rPr>
              <a:t>“</a:t>
            </a:r>
            <a:r>
              <a:rPr lang="en-US" sz="2000" b="1" dirty="0"/>
              <a:t>Find me” Search/Filter: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The search/filter section will stay on each page</a:t>
            </a:r>
          </a:p>
          <a:p>
            <a:pPr fontAlgn="base"/>
            <a:r>
              <a:rPr lang="en-US" sz="2000" dirty="0"/>
              <a:t>Allows filter by: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Breed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Age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Weight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Similar - an image upload to find dogs similar to the dog in the uploaded picture</a:t>
            </a:r>
          </a:p>
          <a:p>
            <a:pPr fontAlgn="base"/>
            <a:r>
              <a:rPr lang="en-US" sz="2000" dirty="0"/>
              <a:t>The filter will get applied on change of any of the filter elements and refresh the image grid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7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E6C1-84E8-7241-B5D2-F5DDBF2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5F1BE-5C34-C44B-B550-8528F66917B9}"/>
              </a:ext>
            </a:extLst>
          </p:cNvPr>
          <p:cNvSpPr/>
          <p:nvPr/>
        </p:nvSpPr>
        <p:spPr>
          <a:xfrm>
            <a:off x="5920154" y="1619853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dogs to find more similar dogs:</a:t>
            </a:r>
            <a:endParaRPr lang="en-US" sz="2400" b="0" dirty="0">
              <a:effectLst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image grid cards to select one or more dogs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“Find Similar” button to find dogs similar to the ones selected</a:t>
            </a:r>
          </a:p>
        </p:txBody>
      </p:sp>
    </p:spTree>
    <p:extLst>
      <p:ext uri="{BB962C8B-B14F-4D97-AF65-F5344CB8AC3E}">
        <p14:creationId xmlns:p14="http://schemas.microsoft.com/office/powerpoint/2010/main" val="194860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E24752-A642-F747-846F-9193CF0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8" y="228600"/>
            <a:ext cx="60071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80B149-431E-7C45-B795-6D96FC23DC03}"/>
              </a:ext>
            </a:extLst>
          </p:cNvPr>
          <p:cNvSpPr/>
          <p:nvPr/>
        </p:nvSpPr>
        <p:spPr>
          <a:xfrm>
            <a:off x="6740769" y="2349696"/>
            <a:ext cx="5251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selected dogs + top “n” similar dogs are displayed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93759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75A39A-0E0A-BA40-858A-D79009FF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" y="0"/>
            <a:ext cx="591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397AF7-FFB5-B046-8190-585DB51782BA}"/>
              </a:ext>
            </a:extLst>
          </p:cNvPr>
          <p:cNvSpPr/>
          <p:nvPr/>
        </p:nvSpPr>
        <p:spPr>
          <a:xfrm>
            <a:off x="6582507" y="977931"/>
            <a:ext cx="52829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 it:</a:t>
            </a:r>
            <a:endParaRPr lang="en-US" sz="2400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Image cards in the image grid display a “chat” icon for each dog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“chat” icon to open up a chat popup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chatbot active will be specific to the dog selected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Dog chat bot can answer basic question about itself + other general questions about the breed + some general question about dogs</a:t>
            </a:r>
          </a:p>
          <a:p>
            <a:br>
              <a:rPr lang="en-US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4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95D9819-BA65-A747-B006-17D1B0C5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2" y="895350"/>
            <a:ext cx="9118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0290-FE24-4A4C-A187-EFF2F694E6CD}"/>
              </a:ext>
            </a:extLst>
          </p:cNvPr>
          <p:cNvSpPr/>
          <p:nvPr/>
        </p:nvSpPr>
        <p:spPr>
          <a:xfrm>
            <a:off x="408822" y="209550"/>
            <a:ext cx="348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Solution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8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FD1DDC-534A-F746-8301-32A22640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0" y="1406769"/>
            <a:ext cx="8406063" cy="4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8112E-60AA-DD44-A7E2-0D568BA5697E}"/>
              </a:ext>
            </a:extLst>
          </p:cNvPr>
          <p:cNvSpPr/>
          <p:nvPr/>
        </p:nvSpPr>
        <p:spPr>
          <a:xfrm>
            <a:off x="470877" y="219780"/>
            <a:ext cx="368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Technical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5C8AE-00A7-C444-A2D6-4C1BBBCDBCBD}"/>
              </a:ext>
            </a:extLst>
          </p:cNvPr>
          <p:cNvSpPr/>
          <p:nvPr/>
        </p:nvSpPr>
        <p:spPr>
          <a:xfrm>
            <a:off x="8673123" y="481390"/>
            <a:ext cx="27568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Colab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will be used for model training of image and language models</a:t>
            </a:r>
          </a:p>
          <a:p>
            <a:pPr fontAlgn="base"/>
            <a:r>
              <a:rPr lang="en-US" dirty="0"/>
              <a:t>Trained models will be saved in AWS S3 buckets</a:t>
            </a:r>
          </a:p>
          <a:p>
            <a:r>
              <a:rPr lang="en-US" b="1" dirty="0"/>
              <a:t>Docker Hub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Docker Hub will be used to host all the container images</a:t>
            </a:r>
          </a:p>
          <a:p>
            <a:r>
              <a:rPr lang="en-US" b="1" dirty="0"/>
              <a:t>AWS S3 Bucket Store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S3 buckets will be used as a common storage repositories for data, embeddings, and models</a:t>
            </a:r>
          </a:p>
          <a:p>
            <a:r>
              <a:rPr lang="en-US" b="1" dirty="0"/>
              <a:t>Kubernetes Cluster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Kubernetes cluster will be used to deploy the various containers on AWS</a:t>
            </a:r>
          </a:p>
        </p:txBody>
      </p:sp>
    </p:spTree>
    <p:extLst>
      <p:ext uri="{BB962C8B-B14F-4D97-AF65-F5344CB8AC3E}">
        <p14:creationId xmlns:p14="http://schemas.microsoft.com/office/powerpoint/2010/main" val="24141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25313-34B8-284B-B93B-AA76F6B7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261" y="0"/>
            <a:ext cx="12192000" cy="76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B6C8-59FA-BE46-95CC-2D3D2DDC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0" y="-1"/>
            <a:ext cx="11836889" cy="68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0052-B7E0-8048-9A48-C5EF23E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307"/>
            <a:ext cx="11922369" cy="65881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A7A9754-DDD2-CF4C-BD62-B8CD4E49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11" y="113508"/>
            <a:ext cx="1457589" cy="9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FED14-46FF-1B4D-98C8-F20AD29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1" y="313959"/>
            <a:ext cx="11425108" cy="380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56FAC-DA39-2546-B840-34A9D2D9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07" y="4275111"/>
            <a:ext cx="4093509" cy="761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C1723-F584-AF40-9C48-E901B8E6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7" y="4955614"/>
            <a:ext cx="3831714" cy="76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83549-BDC2-A549-8A53-AAAA654F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215" y="4397647"/>
            <a:ext cx="3107380" cy="54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9B963-7041-E24F-8E75-ADC21FFC6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274" y="5030564"/>
            <a:ext cx="2697705" cy="53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0492A-E571-CF4B-B315-5D5A961B6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971" y="4335384"/>
            <a:ext cx="3499659" cy="538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1FFA5-A8B9-D442-8785-8233A5EF5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1001" y="4926179"/>
            <a:ext cx="4000170" cy="5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56E78-2DE7-9043-A9C9-7AC120DD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3" y="322529"/>
            <a:ext cx="11543298" cy="6375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CB618C-3CCF-F04A-ABC3-E5CB6BEFFA6B}"/>
              </a:ext>
            </a:extLst>
          </p:cNvPr>
          <p:cNvSpPr/>
          <p:nvPr/>
        </p:nvSpPr>
        <p:spPr>
          <a:xfrm>
            <a:off x="1026695" y="1363579"/>
            <a:ext cx="6160168" cy="2342148"/>
          </a:xfrm>
          <a:custGeom>
            <a:avLst/>
            <a:gdLst>
              <a:gd name="connsiteX0" fmla="*/ 0 w 6160168"/>
              <a:gd name="connsiteY0" fmla="*/ 0 h 2342148"/>
              <a:gd name="connsiteX1" fmla="*/ 622861 w 6160168"/>
              <a:gd name="connsiteY1" fmla="*/ 0 h 2342148"/>
              <a:gd name="connsiteX2" fmla="*/ 1122520 w 6160168"/>
              <a:gd name="connsiteY2" fmla="*/ 0 h 2342148"/>
              <a:gd name="connsiteX3" fmla="*/ 1930186 w 6160168"/>
              <a:gd name="connsiteY3" fmla="*/ 0 h 2342148"/>
              <a:gd name="connsiteX4" fmla="*/ 2553047 w 6160168"/>
              <a:gd name="connsiteY4" fmla="*/ 0 h 2342148"/>
              <a:gd name="connsiteX5" fmla="*/ 3175909 w 6160168"/>
              <a:gd name="connsiteY5" fmla="*/ 0 h 2342148"/>
              <a:gd name="connsiteX6" fmla="*/ 3983575 w 6160168"/>
              <a:gd name="connsiteY6" fmla="*/ 0 h 2342148"/>
              <a:gd name="connsiteX7" fmla="*/ 4544835 w 6160168"/>
              <a:gd name="connsiteY7" fmla="*/ 0 h 2342148"/>
              <a:gd name="connsiteX8" fmla="*/ 5352502 w 6160168"/>
              <a:gd name="connsiteY8" fmla="*/ 0 h 2342148"/>
              <a:gd name="connsiteX9" fmla="*/ 6160168 w 6160168"/>
              <a:gd name="connsiteY9" fmla="*/ 0 h 2342148"/>
              <a:gd name="connsiteX10" fmla="*/ 6160168 w 6160168"/>
              <a:gd name="connsiteY10" fmla="*/ 585537 h 2342148"/>
              <a:gd name="connsiteX11" fmla="*/ 6160168 w 6160168"/>
              <a:gd name="connsiteY11" fmla="*/ 1171074 h 2342148"/>
              <a:gd name="connsiteX12" fmla="*/ 6160168 w 6160168"/>
              <a:gd name="connsiteY12" fmla="*/ 1780032 h 2342148"/>
              <a:gd name="connsiteX13" fmla="*/ 6160168 w 6160168"/>
              <a:gd name="connsiteY13" fmla="*/ 2342148 h 2342148"/>
              <a:gd name="connsiteX14" fmla="*/ 5475705 w 6160168"/>
              <a:gd name="connsiteY14" fmla="*/ 2342148 h 2342148"/>
              <a:gd name="connsiteX15" fmla="*/ 4914445 w 6160168"/>
              <a:gd name="connsiteY15" fmla="*/ 2342148 h 2342148"/>
              <a:gd name="connsiteX16" fmla="*/ 4229982 w 6160168"/>
              <a:gd name="connsiteY16" fmla="*/ 2342148 h 2342148"/>
              <a:gd name="connsiteX17" fmla="*/ 3422316 w 6160168"/>
              <a:gd name="connsiteY17" fmla="*/ 2342148 h 2342148"/>
              <a:gd name="connsiteX18" fmla="*/ 2737852 w 6160168"/>
              <a:gd name="connsiteY18" fmla="*/ 2342148 h 2342148"/>
              <a:gd name="connsiteX19" fmla="*/ 2238194 w 6160168"/>
              <a:gd name="connsiteY19" fmla="*/ 2342148 h 2342148"/>
              <a:gd name="connsiteX20" fmla="*/ 1676935 w 6160168"/>
              <a:gd name="connsiteY20" fmla="*/ 2342148 h 2342148"/>
              <a:gd name="connsiteX21" fmla="*/ 869268 w 6160168"/>
              <a:gd name="connsiteY21" fmla="*/ 2342148 h 2342148"/>
              <a:gd name="connsiteX22" fmla="*/ 0 w 6160168"/>
              <a:gd name="connsiteY22" fmla="*/ 2342148 h 2342148"/>
              <a:gd name="connsiteX23" fmla="*/ 0 w 6160168"/>
              <a:gd name="connsiteY23" fmla="*/ 1803454 h 2342148"/>
              <a:gd name="connsiteX24" fmla="*/ 0 w 6160168"/>
              <a:gd name="connsiteY24" fmla="*/ 1241338 h 2342148"/>
              <a:gd name="connsiteX25" fmla="*/ 0 w 6160168"/>
              <a:gd name="connsiteY25" fmla="*/ 726066 h 2342148"/>
              <a:gd name="connsiteX26" fmla="*/ 0 w 6160168"/>
              <a:gd name="connsiteY26" fmla="*/ 0 h 234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342148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39382" y="262903"/>
                  <a:pt x="6162585" y="458661"/>
                  <a:pt x="6160168" y="585537"/>
                </a:cubicBezTo>
                <a:cubicBezTo>
                  <a:pt x="6157751" y="712413"/>
                  <a:pt x="6137557" y="968069"/>
                  <a:pt x="6160168" y="1171074"/>
                </a:cubicBezTo>
                <a:cubicBezTo>
                  <a:pt x="6182779" y="1374079"/>
                  <a:pt x="6184532" y="1634782"/>
                  <a:pt x="6160168" y="1780032"/>
                </a:cubicBezTo>
                <a:cubicBezTo>
                  <a:pt x="6135804" y="1925282"/>
                  <a:pt x="6173644" y="2111950"/>
                  <a:pt x="6160168" y="2342148"/>
                </a:cubicBezTo>
                <a:cubicBezTo>
                  <a:pt x="5857138" y="2331679"/>
                  <a:pt x="5631953" y="2332411"/>
                  <a:pt x="5475705" y="2342148"/>
                </a:cubicBezTo>
                <a:cubicBezTo>
                  <a:pt x="5319457" y="2351885"/>
                  <a:pt x="5164989" y="2332138"/>
                  <a:pt x="4914445" y="2342148"/>
                </a:cubicBezTo>
                <a:cubicBezTo>
                  <a:pt x="4663901" y="2352158"/>
                  <a:pt x="4519869" y="2326716"/>
                  <a:pt x="4229982" y="2342148"/>
                </a:cubicBezTo>
                <a:cubicBezTo>
                  <a:pt x="3940095" y="2357580"/>
                  <a:pt x="3641057" y="2319419"/>
                  <a:pt x="3422316" y="2342148"/>
                </a:cubicBezTo>
                <a:cubicBezTo>
                  <a:pt x="3203575" y="2364877"/>
                  <a:pt x="2963216" y="2312435"/>
                  <a:pt x="2737852" y="2342148"/>
                </a:cubicBezTo>
                <a:cubicBezTo>
                  <a:pt x="2512488" y="2371861"/>
                  <a:pt x="2338769" y="2353512"/>
                  <a:pt x="2238194" y="2342148"/>
                </a:cubicBezTo>
                <a:cubicBezTo>
                  <a:pt x="2137619" y="2330784"/>
                  <a:pt x="1940991" y="2337515"/>
                  <a:pt x="1676935" y="2342148"/>
                </a:cubicBezTo>
                <a:cubicBezTo>
                  <a:pt x="1412879" y="2346781"/>
                  <a:pt x="1244339" y="2308460"/>
                  <a:pt x="869268" y="2342148"/>
                </a:cubicBezTo>
                <a:cubicBezTo>
                  <a:pt x="494197" y="2375836"/>
                  <a:pt x="341366" y="2361254"/>
                  <a:pt x="0" y="2342148"/>
                </a:cubicBezTo>
                <a:cubicBezTo>
                  <a:pt x="-4938" y="2200957"/>
                  <a:pt x="-23478" y="1914322"/>
                  <a:pt x="0" y="1803454"/>
                </a:cubicBezTo>
                <a:cubicBezTo>
                  <a:pt x="23478" y="1692586"/>
                  <a:pt x="20486" y="1404081"/>
                  <a:pt x="0" y="1241338"/>
                </a:cubicBezTo>
                <a:cubicBezTo>
                  <a:pt x="-20486" y="1078595"/>
                  <a:pt x="-22774" y="935840"/>
                  <a:pt x="0" y="726066"/>
                </a:cubicBezTo>
                <a:cubicBezTo>
                  <a:pt x="22774" y="516292"/>
                  <a:pt x="-27507" y="25392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0C952-3EC7-3943-9C86-1AE960A89B91}"/>
              </a:ext>
            </a:extLst>
          </p:cNvPr>
          <p:cNvSpPr/>
          <p:nvPr/>
        </p:nvSpPr>
        <p:spPr>
          <a:xfrm>
            <a:off x="1026695" y="3950194"/>
            <a:ext cx="6160168" cy="2601670"/>
          </a:xfrm>
          <a:custGeom>
            <a:avLst/>
            <a:gdLst>
              <a:gd name="connsiteX0" fmla="*/ 0 w 6160168"/>
              <a:gd name="connsiteY0" fmla="*/ 0 h 2601670"/>
              <a:gd name="connsiteX1" fmla="*/ 622861 w 6160168"/>
              <a:gd name="connsiteY1" fmla="*/ 0 h 2601670"/>
              <a:gd name="connsiteX2" fmla="*/ 1122520 w 6160168"/>
              <a:gd name="connsiteY2" fmla="*/ 0 h 2601670"/>
              <a:gd name="connsiteX3" fmla="*/ 1930186 w 6160168"/>
              <a:gd name="connsiteY3" fmla="*/ 0 h 2601670"/>
              <a:gd name="connsiteX4" fmla="*/ 2553047 w 6160168"/>
              <a:gd name="connsiteY4" fmla="*/ 0 h 2601670"/>
              <a:gd name="connsiteX5" fmla="*/ 3175909 w 6160168"/>
              <a:gd name="connsiteY5" fmla="*/ 0 h 2601670"/>
              <a:gd name="connsiteX6" fmla="*/ 3983575 w 6160168"/>
              <a:gd name="connsiteY6" fmla="*/ 0 h 2601670"/>
              <a:gd name="connsiteX7" fmla="*/ 4544835 w 6160168"/>
              <a:gd name="connsiteY7" fmla="*/ 0 h 2601670"/>
              <a:gd name="connsiteX8" fmla="*/ 5352502 w 6160168"/>
              <a:gd name="connsiteY8" fmla="*/ 0 h 2601670"/>
              <a:gd name="connsiteX9" fmla="*/ 6160168 w 6160168"/>
              <a:gd name="connsiteY9" fmla="*/ 0 h 2601670"/>
              <a:gd name="connsiteX10" fmla="*/ 6160168 w 6160168"/>
              <a:gd name="connsiteY10" fmla="*/ 650418 h 2601670"/>
              <a:gd name="connsiteX11" fmla="*/ 6160168 w 6160168"/>
              <a:gd name="connsiteY11" fmla="*/ 1300835 h 2601670"/>
              <a:gd name="connsiteX12" fmla="*/ 6160168 w 6160168"/>
              <a:gd name="connsiteY12" fmla="*/ 1977269 h 2601670"/>
              <a:gd name="connsiteX13" fmla="*/ 6160168 w 6160168"/>
              <a:gd name="connsiteY13" fmla="*/ 2601670 h 2601670"/>
              <a:gd name="connsiteX14" fmla="*/ 5475705 w 6160168"/>
              <a:gd name="connsiteY14" fmla="*/ 2601670 h 2601670"/>
              <a:gd name="connsiteX15" fmla="*/ 4914445 w 6160168"/>
              <a:gd name="connsiteY15" fmla="*/ 2601670 h 2601670"/>
              <a:gd name="connsiteX16" fmla="*/ 4229982 w 6160168"/>
              <a:gd name="connsiteY16" fmla="*/ 2601670 h 2601670"/>
              <a:gd name="connsiteX17" fmla="*/ 3422316 w 6160168"/>
              <a:gd name="connsiteY17" fmla="*/ 2601670 h 2601670"/>
              <a:gd name="connsiteX18" fmla="*/ 2737852 w 6160168"/>
              <a:gd name="connsiteY18" fmla="*/ 2601670 h 2601670"/>
              <a:gd name="connsiteX19" fmla="*/ 2238194 w 6160168"/>
              <a:gd name="connsiteY19" fmla="*/ 2601670 h 2601670"/>
              <a:gd name="connsiteX20" fmla="*/ 1676935 w 6160168"/>
              <a:gd name="connsiteY20" fmla="*/ 2601670 h 2601670"/>
              <a:gd name="connsiteX21" fmla="*/ 869268 w 6160168"/>
              <a:gd name="connsiteY21" fmla="*/ 2601670 h 2601670"/>
              <a:gd name="connsiteX22" fmla="*/ 0 w 6160168"/>
              <a:gd name="connsiteY22" fmla="*/ 2601670 h 2601670"/>
              <a:gd name="connsiteX23" fmla="*/ 0 w 6160168"/>
              <a:gd name="connsiteY23" fmla="*/ 2003286 h 2601670"/>
              <a:gd name="connsiteX24" fmla="*/ 0 w 6160168"/>
              <a:gd name="connsiteY24" fmla="*/ 1378885 h 2601670"/>
              <a:gd name="connsiteX25" fmla="*/ 0 w 6160168"/>
              <a:gd name="connsiteY25" fmla="*/ 806518 h 2601670"/>
              <a:gd name="connsiteX26" fmla="*/ 0 w 6160168"/>
              <a:gd name="connsiteY26" fmla="*/ 0 h 260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601670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46684" y="204649"/>
                  <a:pt x="6130443" y="409998"/>
                  <a:pt x="6160168" y="650418"/>
                </a:cubicBezTo>
                <a:cubicBezTo>
                  <a:pt x="6189893" y="890838"/>
                  <a:pt x="6158617" y="1006158"/>
                  <a:pt x="6160168" y="1300835"/>
                </a:cubicBezTo>
                <a:cubicBezTo>
                  <a:pt x="6161719" y="1595512"/>
                  <a:pt x="6170071" y="1777022"/>
                  <a:pt x="6160168" y="1977269"/>
                </a:cubicBezTo>
                <a:cubicBezTo>
                  <a:pt x="6150265" y="2177516"/>
                  <a:pt x="6161592" y="2307681"/>
                  <a:pt x="6160168" y="2601670"/>
                </a:cubicBezTo>
                <a:cubicBezTo>
                  <a:pt x="5857138" y="2591201"/>
                  <a:pt x="5631953" y="2591933"/>
                  <a:pt x="5475705" y="2601670"/>
                </a:cubicBezTo>
                <a:cubicBezTo>
                  <a:pt x="5319457" y="2611407"/>
                  <a:pt x="5164989" y="2591660"/>
                  <a:pt x="4914445" y="2601670"/>
                </a:cubicBezTo>
                <a:cubicBezTo>
                  <a:pt x="4663901" y="2611680"/>
                  <a:pt x="4519869" y="2586238"/>
                  <a:pt x="4229982" y="2601670"/>
                </a:cubicBezTo>
                <a:cubicBezTo>
                  <a:pt x="3940095" y="2617102"/>
                  <a:pt x="3641057" y="2578941"/>
                  <a:pt x="3422316" y="2601670"/>
                </a:cubicBezTo>
                <a:cubicBezTo>
                  <a:pt x="3203575" y="2624399"/>
                  <a:pt x="2963216" y="2571957"/>
                  <a:pt x="2737852" y="2601670"/>
                </a:cubicBezTo>
                <a:cubicBezTo>
                  <a:pt x="2512488" y="2631383"/>
                  <a:pt x="2338769" y="2613034"/>
                  <a:pt x="2238194" y="2601670"/>
                </a:cubicBezTo>
                <a:cubicBezTo>
                  <a:pt x="2137619" y="2590306"/>
                  <a:pt x="1940991" y="2597037"/>
                  <a:pt x="1676935" y="2601670"/>
                </a:cubicBezTo>
                <a:cubicBezTo>
                  <a:pt x="1412879" y="2606303"/>
                  <a:pt x="1244339" y="2567982"/>
                  <a:pt x="869268" y="2601670"/>
                </a:cubicBezTo>
                <a:cubicBezTo>
                  <a:pt x="494197" y="2635358"/>
                  <a:pt x="341366" y="2620776"/>
                  <a:pt x="0" y="2601670"/>
                </a:cubicBezTo>
                <a:cubicBezTo>
                  <a:pt x="3039" y="2444267"/>
                  <a:pt x="-2438" y="2254380"/>
                  <a:pt x="0" y="2003286"/>
                </a:cubicBezTo>
                <a:cubicBezTo>
                  <a:pt x="2438" y="1752192"/>
                  <a:pt x="-26278" y="1645589"/>
                  <a:pt x="0" y="1378885"/>
                </a:cubicBezTo>
                <a:cubicBezTo>
                  <a:pt x="26278" y="1112181"/>
                  <a:pt x="26622" y="1022573"/>
                  <a:pt x="0" y="806518"/>
                </a:cubicBezTo>
                <a:cubicBezTo>
                  <a:pt x="-26622" y="590463"/>
                  <a:pt x="31116" y="291727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EF41-0B2F-1240-8A84-FB522BC735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8187" y="1568949"/>
            <a:ext cx="1182752" cy="1182752"/>
          </a:xfrm>
          <a:prstGeom prst="rect">
            <a:avLst/>
          </a:prstGeom>
        </p:spPr>
      </p:pic>
      <p:pic>
        <p:nvPicPr>
          <p:cNvPr id="12294" name="Picture 6" descr="Chris Tanner">
            <a:extLst>
              <a:ext uri="{FF2B5EF4-FFF2-40B4-BE49-F238E27FC236}">
                <a16:creationId xmlns:a16="http://schemas.microsoft.com/office/drawing/2014/main" id="{269F8022-61D2-0141-9A13-9AEB37E8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1" y="4342416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4B4678EC-A4EC-2C43-862D-9147BA56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75" y="1564584"/>
            <a:ext cx="86857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FCA2C-58AB-0844-AB83-0CC28C92F904}"/>
              </a:ext>
            </a:extLst>
          </p:cNvPr>
          <p:cNvSpPr txBox="1"/>
          <p:nvPr/>
        </p:nvSpPr>
        <p:spPr>
          <a:xfrm>
            <a:off x="7287689" y="2822671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1E056-8982-964F-B24E-7F7A0B22C98D}"/>
              </a:ext>
            </a:extLst>
          </p:cNvPr>
          <p:cNvSpPr txBox="1"/>
          <p:nvPr/>
        </p:nvSpPr>
        <p:spPr>
          <a:xfrm>
            <a:off x="9240370" y="2841372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Marios </a:t>
            </a:r>
            <a:r>
              <a:rPr lang="en-US" dirty="0" err="1"/>
              <a:t>Mattheakis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6514-7F3E-C04B-A0E7-72718C068D48}"/>
              </a:ext>
            </a:extLst>
          </p:cNvPr>
          <p:cNvSpPr txBox="1"/>
          <p:nvPr/>
        </p:nvSpPr>
        <p:spPr>
          <a:xfrm>
            <a:off x="7572752" y="5740271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Tanner</a:t>
            </a:r>
          </a:p>
        </p:txBody>
      </p:sp>
    </p:spTree>
    <p:extLst>
      <p:ext uri="{BB962C8B-B14F-4D97-AF65-F5344CB8AC3E}">
        <p14:creationId xmlns:p14="http://schemas.microsoft.com/office/powerpoint/2010/main" val="136707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8AE68-6BC4-4F48-8741-B5B05F02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73"/>
            <a:ext cx="12844362" cy="6217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C5AA54-1FD9-8143-B1E8-440170E28729}"/>
              </a:ext>
            </a:extLst>
          </p:cNvPr>
          <p:cNvSpPr/>
          <p:nvPr/>
        </p:nvSpPr>
        <p:spPr>
          <a:xfrm>
            <a:off x="786064" y="32017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14FD0-6A7D-D148-81CB-EFA69F79BCA8}"/>
              </a:ext>
            </a:extLst>
          </p:cNvPr>
          <p:cNvSpPr/>
          <p:nvPr/>
        </p:nvSpPr>
        <p:spPr>
          <a:xfrm>
            <a:off x="786064" y="360078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hris Sondak">
            <a:extLst>
              <a:ext uri="{FF2B5EF4-FFF2-40B4-BE49-F238E27FC236}">
                <a16:creationId xmlns:a16="http://schemas.microsoft.com/office/drawing/2014/main" id="{5C58AE26-F32E-7040-B380-BDFB21C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1176086"/>
            <a:ext cx="1143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B8D111FA-578D-6648-A5FD-4A65C4DE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4159916"/>
            <a:ext cx="10286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57EF-BA34-314E-B665-F2428B5233D7}"/>
              </a:ext>
            </a:extLst>
          </p:cNvPr>
          <p:cNvSpPr txBox="1"/>
          <p:nvPr/>
        </p:nvSpPr>
        <p:spPr>
          <a:xfrm>
            <a:off x="7648967" y="266901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Sondak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FC3-C978-904E-B1CD-729CF3D624EF}"/>
              </a:ext>
            </a:extLst>
          </p:cNvPr>
          <p:cNvSpPr txBox="1"/>
          <p:nvPr/>
        </p:nvSpPr>
        <p:spPr>
          <a:xfrm>
            <a:off x="7427592" y="5681914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3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613C0-1B9A-C44C-858B-92FA08D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14" y="19466"/>
            <a:ext cx="12326262" cy="6777524"/>
          </a:xfrm>
          <a:prstGeom prst="rect">
            <a:avLst/>
          </a:prstGeom>
        </p:spPr>
      </p:pic>
      <p:pic>
        <p:nvPicPr>
          <p:cNvPr id="2" name="Picture 12" descr="Avatar">
            <a:extLst>
              <a:ext uri="{FF2B5EF4-FFF2-40B4-BE49-F238E27FC236}">
                <a16:creationId xmlns:a16="http://schemas.microsoft.com/office/drawing/2014/main" id="{A1B66CE0-073D-D049-A6AB-7E975252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9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Avatar">
            <a:extLst>
              <a:ext uri="{FF2B5EF4-FFF2-40B4-BE49-F238E27FC236}">
                <a16:creationId xmlns:a16="http://schemas.microsoft.com/office/drawing/2014/main" id="{37575B60-1AAF-034F-A5A4-CEFE8A49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Rohit Beri">
            <a:extLst>
              <a:ext uri="{FF2B5EF4-FFF2-40B4-BE49-F238E27FC236}">
                <a16:creationId xmlns:a16="http://schemas.microsoft.com/office/drawing/2014/main" id="{E806D8F3-43C3-B94E-A9FA-D5CBB161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2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Zhao Lyu">
            <a:extLst>
              <a:ext uri="{FF2B5EF4-FFF2-40B4-BE49-F238E27FC236}">
                <a16:creationId xmlns:a16="http://schemas.microsoft.com/office/drawing/2014/main" id="{02785DED-347F-0B43-B05F-A44BC33C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3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140B2-45D8-C748-AB93-0461E2AB8357}"/>
              </a:ext>
            </a:extLst>
          </p:cNvPr>
          <p:cNvSpPr txBox="1"/>
          <p:nvPr/>
        </p:nvSpPr>
        <p:spPr>
          <a:xfrm>
            <a:off x="989879" y="277100"/>
            <a:ext cx="119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CC60A-113D-E14C-87AF-07DD62547D13}"/>
              </a:ext>
            </a:extLst>
          </p:cNvPr>
          <p:cNvSpPr txBox="1"/>
          <p:nvPr/>
        </p:nvSpPr>
        <p:spPr>
          <a:xfrm>
            <a:off x="766171" y="2032095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Shivas Jayaram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4C2D-277B-5442-9AB9-BE3E9E06485D}"/>
              </a:ext>
            </a:extLst>
          </p:cNvPr>
          <p:cNvSpPr txBox="1"/>
          <p:nvPr/>
        </p:nvSpPr>
        <p:spPr>
          <a:xfrm>
            <a:off x="2304001" y="204371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</a:t>
            </a:r>
            <a:r>
              <a:rPr lang="en-US" dirty="0" err="1"/>
              <a:t>Banthia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B5270-AC40-7042-8DCE-FA60488E4D23}"/>
              </a:ext>
            </a:extLst>
          </p:cNvPr>
          <p:cNvSpPr txBox="1"/>
          <p:nvPr/>
        </p:nvSpPr>
        <p:spPr>
          <a:xfrm>
            <a:off x="957794" y="3954434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2: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4875F-98E9-F748-8EE7-4015F4D631D0}"/>
              </a:ext>
            </a:extLst>
          </p:cNvPr>
          <p:cNvSpPr/>
          <p:nvPr/>
        </p:nvSpPr>
        <p:spPr>
          <a:xfrm>
            <a:off x="2446411" y="5786539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Zhao </a:t>
            </a:r>
            <a:r>
              <a:rPr lang="en-US" dirty="0" err="1"/>
              <a:t>Lyu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D3C2C-3036-1F4C-929B-B1BE7F45DDA7}"/>
              </a:ext>
            </a:extLst>
          </p:cNvPr>
          <p:cNvSpPr/>
          <p:nvPr/>
        </p:nvSpPr>
        <p:spPr>
          <a:xfrm>
            <a:off x="963693" y="578241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Rohit Beri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5CD7-BCF5-F949-9F16-BCFB5C3EB5B5}"/>
              </a:ext>
            </a:extLst>
          </p:cNvPr>
          <p:cNvSpPr/>
          <p:nvPr/>
        </p:nvSpPr>
        <p:spPr>
          <a:xfrm>
            <a:off x="3710095" y="5776740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Eduardo </a:t>
            </a:r>
            <a:r>
              <a:rPr lang="en-US" dirty="0" err="1"/>
              <a:t>Peynetti</a:t>
            </a:r>
            <a:endParaRPr lang="en-US" dirty="0"/>
          </a:p>
        </p:txBody>
      </p:sp>
      <p:pic>
        <p:nvPicPr>
          <p:cNvPr id="14338" name="Picture 2" descr="Eduardo Peynetti (@EduPey83) | Twitter">
            <a:extLst>
              <a:ext uri="{FF2B5EF4-FFF2-40B4-BE49-F238E27FC236}">
                <a16:creationId xmlns:a16="http://schemas.microsoft.com/office/drawing/2014/main" id="{210C6B49-6C1D-D940-89B0-3E9222D4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2" y="4565450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nnor Capitolo">
            <a:extLst>
              <a:ext uri="{FF2B5EF4-FFF2-40B4-BE49-F238E27FC236}">
                <a16:creationId xmlns:a16="http://schemas.microsoft.com/office/drawing/2014/main" id="{36756724-39F9-6A4E-8824-4533F44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84" y="4534473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o alt text provided for this image">
            <a:extLst>
              <a:ext uri="{FF2B5EF4-FFF2-40B4-BE49-F238E27FC236}">
                <a16:creationId xmlns:a16="http://schemas.microsoft.com/office/drawing/2014/main" id="{B904ACC6-C6FC-834B-AB94-DF849EA1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23" y="454522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58DDA-7904-4247-8A4A-82CB2340D1EE}"/>
              </a:ext>
            </a:extLst>
          </p:cNvPr>
          <p:cNvSpPr/>
          <p:nvPr/>
        </p:nvSpPr>
        <p:spPr>
          <a:xfrm>
            <a:off x="8102993" y="5768873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Mehul Smriti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8570C-B113-3F4C-BA66-B2A2A7D03E3D}"/>
              </a:ext>
            </a:extLst>
          </p:cNvPr>
          <p:cNvSpPr/>
          <p:nvPr/>
        </p:nvSpPr>
        <p:spPr>
          <a:xfrm>
            <a:off x="6428617" y="5779398"/>
            <a:ext cx="179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Connor </a:t>
            </a:r>
            <a:r>
              <a:rPr lang="en-US" dirty="0" err="1"/>
              <a:t>Capitolo</a:t>
            </a:r>
            <a:br>
              <a:rPr lang="en-US" dirty="0"/>
            </a:br>
            <a:endParaRPr lang="en-US" dirty="0"/>
          </a:p>
        </p:txBody>
      </p:sp>
      <p:pic>
        <p:nvPicPr>
          <p:cNvPr id="14350" name="Picture 14" descr="No alt text provided for this image">
            <a:extLst>
              <a:ext uri="{FF2B5EF4-FFF2-40B4-BE49-F238E27FC236}">
                <a16:creationId xmlns:a16="http://schemas.microsoft.com/office/drawing/2014/main" id="{A1A6823D-0476-904F-BA84-C94F4D19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454121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25A54-FEB2-B448-9E3B-6BB2A375D1D0}"/>
              </a:ext>
            </a:extLst>
          </p:cNvPr>
          <p:cNvSpPr/>
          <p:nvPr/>
        </p:nvSpPr>
        <p:spPr>
          <a:xfrm>
            <a:off x="9508188" y="5783450"/>
            <a:ext cx="160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</a:t>
            </a:r>
            <a:r>
              <a:rPr lang="en-US" dirty="0" err="1"/>
              <a:t>Warchol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A3198-5A0A-0445-A022-A34BDA46D548}"/>
              </a:ext>
            </a:extLst>
          </p:cNvPr>
          <p:cNvSpPr txBox="1"/>
          <p:nvPr/>
        </p:nvSpPr>
        <p:spPr>
          <a:xfrm>
            <a:off x="6720087" y="3939080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3: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C41A7-F3A6-184E-B4CE-CBD35E02D809}"/>
              </a:ext>
            </a:extLst>
          </p:cNvPr>
          <p:cNvSpPr/>
          <p:nvPr/>
        </p:nvSpPr>
        <p:spPr>
          <a:xfrm>
            <a:off x="557625" y="243362"/>
            <a:ext cx="3581240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81B87-0256-1748-A43E-51B626F12949}"/>
              </a:ext>
            </a:extLst>
          </p:cNvPr>
          <p:cNvGrpSpPr/>
          <p:nvPr/>
        </p:nvGrpSpPr>
        <p:grpSpPr>
          <a:xfrm>
            <a:off x="4870615" y="243307"/>
            <a:ext cx="3581240" cy="2499838"/>
            <a:chOff x="5544379" y="243307"/>
            <a:chExt cx="3581240" cy="2499838"/>
          </a:xfrm>
        </p:grpSpPr>
        <p:pic>
          <p:nvPicPr>
            <p:cNvPr id="14340" name="Picture 4" descr="Hayden JOY | Harvard University, MA | Harvard | Student">
              <a:extLst>
                <a:ext uri="{FF2B5EF4-FFF2-40B4-BE49-F238E27FC236}">
                  <a16:creationId xmlns:a16="http://schemas.microsoft.com/office/drawing/2014/main" id="{A4F8F748-8A25-314A-8648-A2664AEE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717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601D9-2B4A-C645-AAD0-69350A41A4EE}"/>
                </a:ext>
              </a:extLst>
            </p:cNvPr>
            <p:cNvSpPr txBox="1"/>
            <p:nvPr/>
          </p:nvSpPr>
          <p:spPr>
            <a:xfrm>
              <a:off x="5974094" y="2022076"/>
              <a:ext cx="1256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Hyeden</a:t>
              </a:r>
              <a:r>
                <a:rPr lang="en-US" dirty="0"/>
                <a:t> Joy</a:t>
              </a:r>
            </a:p>
          </p:txBody>
        </p:sp>
        <p:pic>
          <p:nvPicPr>
            <p:cNvPr id="14342" name="Picture 6" descr="Henry Jin">
              <a:extLst>
                <a:ext uri="{FF2B5EF4-FFF2-40B4-BE49-F238E27FC236}">
                  <a16:creationId xmlns:a16="http://schemas.microsoft.com/office/drawing/2014/main" id="{555DCDA9-24BE-7A41-A5F3-20AF485F1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700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6402D3-A042-2542-93C3-1DEE98C76297}"/>
                </a:ext>
              </a:extLst>
            </p:cNvPr>
            <p:cNvSpPr txBox="1"/>
            <p:nvPr/>
          </p:nvSpPr>
          <p:spPr>
            <a:xfrm>
              <a:off x="7444035" y="2014063"/>
              <a:ext cx="105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Henry </a:t>
              </a:r>
              <a:r>
                <a:rPr lang="en-US" dirty="0" err="1"/>
                <a:t>Jin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39942-A20F-5A41-BED2-28F8C4741389}"/>
                </a:ext>
              </a:extLst>
            </p:cNvPr>
            <p:cNvSpPr txBox="1"/>
            <p:nvPr/>
          </p:nvSpPr>
          <p:spPr>
            <a:xfrm>
              <a:off x="6082625" y="243362"/>
              <a:ext cx="8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Day 1: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213C8-BE9F-0341-83C4-091245EE3C1E}"/>
                </a:ext>
              </a:extLst>
            </p:cNvPr>
            <p:cNvSpPr/>
            <p:nvPr/>
          </p:nvSpPr>
          <p:spPr>
            <a:xfrm>
              <a:off x="5544379" y="243307"/>
              <a:ext cx="3581240" cy="2499838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6635FF-340E-B848-BCA0-73CB7E787C1D}"/>
              </a:ext>
            </a:extLst>
          </p:cNvPr>
          <p:cNvSpPr/>
          <p:nvPr/>
        </p:nvSpPr>
        <p:spPr>
          <a:xfrm>
            <a:off x="544815" y="3842822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A7DD4-ABEF-0B44-BC8B-0F43CE711489}"/>
              </a:ext>
            </a:extLst>
          </p:cNvPr>
          <p:cNvSpPr/>
          <p:nvPr/>
        </p:nvSpPr>
        <p:spPr>
          <a:xfrm>
            <a:off x="6249229" y="3827518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 descr="Cathy Chute | Institute for Applied Computational Science">
            <a:extLst>
              <a:ext uri="{FF2B5EF4-FFF2-40B4-BE49-F238E27FC236}">
                <a16:creationId xmlns:a16="http://schemas.microsoft.com/office/drawing/2014/main" id="{6DA1BDA1-8A22-0C4E-96CE-ADA1B1B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741030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FE8B24-1F9D-0146-9BB9-62289FCC6BEF}"/>
              </a:ext>
            </a:extLst>
          </p:cNvPr>
          <p:cNvSpPr txBox="1"/>
          <p:nvPr/>
        </p:nvSpPr>
        <p:spPr>
          <a:xfrm>
            <a:off x="9625003" y="199606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Cathy Chute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612D8-C572-B343-8394-8B8AD5180C95}"/>
              </a:ext>
            </a:extLst>
          </p:cNvPr>
          <p:cNvSpPr/>
          <p:nvPr/>
        </p:nvSpPr>
        <p:spPr>
          <a:xfrm>
            <a:off x="9206232" y="255949"/>
            <a:ext cx="1995889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4DED-EAD0-8B4D-94E4-0C95276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GitHub, Discussion Forum and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1642-6E84-7643-8344-FF2D3C6A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All notebooks, links to </a:t>
            </a:r>
            <a:r>
              <a:rPr lang="en-US" sz="2400" dirty="0" err="1"/>
              <a:t>colab</a:t>
            </a:r>
            <a:r>
              <a:rPr lang="en-US" sz="2400" dirty="0"/>
              <a:t>, lecture notes are: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https://github.com/Harvard-IACS/2021-ComputeFest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Forum: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https://computefestforum.seas.harvard.edu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Zoom:</a:t>
            </a:r>
          </a:p>
          <a:p>
            <a:pPr lvl="1"/>
            <a:r>
              <a:rPr lang="en-US" dirty="0"/>
              <a:t>Check you email for zoom ids and passwords </a:t>
            </a:r>
          </a:p>
          <a:p>
            <a:pPr lvl="1"/>
            <a:endParaRPr lang="en-US" dirty="0"/>
          </a:p>
          <a:p>
            <a:r>
              <a:rPr lang="en-US" sz="2400" dirty="0"/>
              <a:t>Breakout Rooms: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https://app.sophya.world/s/ComputeFest/cafe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https://app.sophya.world/s/ComputeFest/join/ZV8Ouz8p/tfoffice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https://app.sophya.world/s/ComputeFest/join/CA0B2gpv/instructoroffice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208BB-5175-194A-941E-13A73166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678AE-F267-9F4E-AC62-106FE4E8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9511C-647A-7B41-B23B-FADCE583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68EAB-461A-4B46-B170-2A15DECD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0A033-191A-394B-AFE9-A40CF28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C22BD-AECD-8548-A391-884CE255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BEFFE-D3B5-954A-A198-4A0754C13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1" y="2962745"/>
            <a:ext cx="11335200" cy="10579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841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74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endParaRPr lang="en-US" sz="2800" dirty="0"/>
          </a:p>
          <a:p>
            <a:r>
              <a:rPr lang="en-US" sz="2800" dirty="0"/>
              <a:t>A report by IDC that surveyed 2,473 organizations and their experience with ML found that a significant portion of </a:t>
            </a:r>
            <a:r>
              <a:rPr lang="en-US" sz="2800" b="1" dirty="0"/>
              <a:t>attempted </a:t>
            </a:r>
            <a:r>
              <a:rPr lang="en-US" sz="2800" b="1" dirty="0">
                <a:solidFill>
                  <a:srgbClr val="C00000"/>
                </a:solidFill>
              </a:rPr>
              <a:t>deployments</a:t>
            </a:r>
            <a:r>
              <a:rPr lang="en-US" sz="2800" b="1" dirty="0"/>
              <a:t> fail,</a:t>
            </a:r>
            <a:r>
              <a:rPr lang="en-US" sz="2800" dirty="0"/>
              <a:t> quoting </a:t>
            </a:r>
            <a:r>
              <a:rPr lang="en-US" sz="2800" b="1" dirty="0">
                <a:solidFill>
                  <a:srgbClr val="C00000"/>
                </a:solidFill>
              </a:rPr>
              <a:t>lack of expertise</a:t>
            </a:r>
            <a:r>
              <a:rPr lang="en-US" sz="2800" dirty="0"/>
              <a:t>, as one of the key factors [1] </a:t>
            </a:r>
            <a:endParaRPr lang="en-US" sz="2800" b="0" dirty="0">
              <a:effectLst/>
            </a:endParaRPr>
          </a:p>
          <a:p>
            <a:br>
              <a:rPr lang="en-US" sz="2800" b="0" dirty="0">
                <a:effectLst/>
              </a:rPr>
            </a:br>
            <a:r>
              <a:rPr lang="en-US" dirty="0"/>
              <a:t>[1]  (</a:t>
            </a:r>
            <a:r>
              <a:rPr lang="en-US" u="sng" dirty="0">
                <a:hlinkClick r:id="rId3"/>
              </a:rPr>
              <a:t>https://arxiv.org/pdf/2011.09926.pdf</a:t>
            </a:r>
            <a:r>
              <a:rPr lang="en-US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7C2CB-7706-B84B-ADC9-5F722262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87C5D-B082-914E-A569-14F73018E902}"/>
              </a:ext>
            </a:extLst>
          </p:cNvPr>
          <p:cNvSpPr/>
          <p:nvPr/>
        </p:nvSpPr>
        <p:spPr>
          <a:xfrm>
            <a:off x="1246057" y="4429196"/>
            <a:ext cx="9699885" cy="1569660"/>
          </a:xfrm>
          <a:prstGeom prst="rect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Harvard IACS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Computefest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2021, will be a hands-on workshop on how to build applications using deep learning models and deploying them in production.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61A9F-81A5-B84D-B82F-9B77C6FC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-7229"/>
            <a:ext cx="11550162" cy="68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749A8-FF4F-7546-AE5B-6BBC386F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1" y="148003"/>
            <a:ext cx="11743104" cy="65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</TotalTime>
  <Words>678</Words>
  <Application>Microsoft Macintosh PowerPoint</Application>
  <PresentationFormat>Widescreen</PresentationFormat>
  <Paragraphs>87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Welcome and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GitHub, Discussion Forum and Workspace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29</cp:revision>
  <dcterms:created xsi:type="dcterms:W3CDTF">2021-01-19T05:01:08Z</dcterms:created>
  <dcterms:modified xsi:type="dcterms:W3CDTF">2021-01-19T13:20:54Z</dcterms:modified>
</cp:coreProperties>
</file>